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5" r:id="rId1"/>
  </p:sldMasterIdLst>
  <p:sldIdLst>
    <p:sldId id="256" r:id="rId2"/>
    <p:sldId id="258" r:id="rId3"/>
    <p:sldId id="261" r:id="rId4"/>
    <p:sldId id="267" r:id="rId5"/>
    <p:sldId id="268" r:id="rId6"/>
    <p:sldId id="292" r:id="rId7"/>
    <p:sldId id="293" r:id="rId8"/>
    <p:sldId id="273" r:id="rId9"/>
    <p:sldId id="272" r:id="rId10"/>
    <p:sldId id="274" r:id="rId11"/>
    <p:sldId id="275" r:id="rId12"/>
    <p:sldId id="286" r:id="rId13"/>
    <p:sldId id="284" r:id="rId14"/>
    <p:sldId id="285" r:id="rId15"/>
    <p:sldId id="277" r:id="rId16"/>
    <p:sldId id="287" r:id="rId17"/>
    <p:sldId id="290" r:id="rId18"/>
    <p:sldId id="289" r:id="rId19"/>
    <p:sldId id="288" r:id="rId20"/>
    <p:sldId id="294" r:id="rId21"/>
    <p:sldId id="279" r:id="rId22"/>
    <p:sldId id="282" r:id="rId23"/>
    <p:sldId id="280" r:id="rId24"/>
    <p:sldId id="276" r:id="rId25"/>
    <p:sldId id="281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8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Estilo medio 4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FECB4D8-DB02-4DC6-A0A2-4F2EBAE1DC90}" styleName="Estilo medio 1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85" autoAdjust="0"/>
    <p:restoredTop sz="94660"/>
  </p:normalViewPr>
  <p:slideViewPr>
    <p:cSldViewPr snapToGrid="0">
      <p:cViewPr>
        <p:scale>
          <a:sx n="130" d="100"/>
          <a:sy n="130" d="100"/>
        </p:scale>
        <p:origin x="48" y="-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E5AF4-108B-40DE-9DE1-D69A42121182}" type="datetimeFigureOut">
              <a:rPr lang="es-ES" smtClean="0"/>
              <a:t>13/10/2023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03CC3-E4C2-4877-A58F-A2CBF887B3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8672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E5AF4-108B-40DE-9DE1-D69A42121182}" type="datetimeFigureOut">
              <a:rPr lang="es-ES" smtClean="0"/>
              <a:t>13/10/2023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03CC3-E4C2-4877-A58F-A2CBF887B3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8906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E5AF4-108B-40DE-9DE1-D69A42121182}" type="datetimeFigureOut">
              <a:rPr lang="es-ES" smtClean="0"/>
              <a:t>13/10/2023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03CC3-E4C2-4877-A58F-A2CBF887B3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9080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E5AF4-108B-40DE-9DE1-D69A42121182}" type="datetimeFigureOut">
              <a:rPr lang="es-ES" smtClean="0"/>
              <a:t>13/10/2023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03CC3-E4C2-4877-A58F-A2CBF887B3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0865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E5AF4-108B-40DE-9DE1-D69A42121182}" type="datetimeFigureOut">
              <a:rPr lang="es-ES" smtClean="0"/>
              <a:t>13/10/2023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03CC3-E4C2-4877-A58F-A2CBF887B3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6283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E5AF4-108B-40DE-9DE1-D69A42121182}" type="datetimeFigureOut">
              <a:rPr lang="es-ES" smtClean="0"/>
              <a:t>13/10/2023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03CC3-E4C2-4877-A58F-A2CBF887B3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1079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E5AF4-108B-40DE-9DE1-D69A42121182}" type="datetimeFigureOut">
              <a:rPr lang="es-ES" smtClean="0"/>
              <a:t>13/10/2023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03CC3-E4C2-4877-A58F-A2CBF887B3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5190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E5AF4-108B-40DE-9DE1-D69A42121182}" type="datetimeFigureOut">
              <a:rPr lang="es-ES" smtClean="0"/>
              <a:t>13/10/2023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03CC3-E4C2-4877-A58F-A2CBF887B3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9264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E5AF4-108B-40DE-9DE1-D69A42121182}" type="datetimeFigureOut">
              <a:rPr lang="es-ES" smtClean="0"/>
              <a:t>13/10/2023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03CC3-E4C2-4877-A58F-A2CBF887B3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9030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E5AF4-108B-40DE-9DE1-D69A42121182}" type="datetimeFigureOut">
              <a:rPr lang="es-ES" smtClean="0"/>
              <a:t>13/10/2023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03CC3-E4C2-4877-A58F-A2CBF887B3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7935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E5AF4-108B-40DE-9DE1-D69A42121182}" type="datetimeFigureOut">
              <a:rPr lang="es-ES" smtClean="0"/>
              <a:t>13/10/2023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03CC3-E4C2-4877-A58F-A2CBF887B3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9888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E5AF4-108B-40DE-9DE1-D69A42121182}" type="datetimeFigureOut">
              <a:rPr lang="es-ES" smtClean="0"/>
              <a:t>13/10/2023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03CC3-E4C2-4877-A58F-A2CBF887B3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6464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5alliance.com/latest/new-power-bi-composite-models-revolutionary-business-intelligence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nswerrocket.com/partners/" TargetMode="Externa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quia.com/empresas/el-tratamiento-de-los-datos-divide-a-las-grandes-empresas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4A5E8E-9884-2AC8-63F0-8D8DB66673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7800" y="1955877"/>
            <a:ext cx="4895531" cy="1272441"/>
          </a:xfrm>
        </p:spPr>
        <p:txBody>
          <a:bodyPr>
            <a:normAutofit/>
          </a:bodyPr>
          <a:lstStyle/>
          <a:p>
            <a:r>
              <a:rPr lang="es-ES" sz="2700" b="1" dirty="0"/>
              <a:t>Minería de Repositorios mediante virtualización de datos con </a:t>
            </a:r>
            <a:r>
              <a:rPr lang="es-ES" sz="2700" b="1" dirty="0" err="1"/>
              <a:t>Denodo</a:t>
            </a:r>
            <a:r>
              <a:rPr lang="es-ES" sz="2700" b="1" dirty="0"/>
              <a:t> y </a:t>
            </a:r>
            <a:r>
              <a:rPr lang="es-ES" sz="2700" b="1" dirty="0" err="1"/>
              <a:t>Power</a:t>
            </a:r>
            <a:r>
              <a:rPr lang="es-ES" sz="2700" b="1" dirty="0"/>
              <a:t> BI</a:t>
            </a:r>
          </a:p>
        </p:txBody>
      </p:sp>
      <p:pic>
        <p:nvPicPr>
          <p:cNvPr id="2050" name="Picture 2" descr="Logotipo&#10;&#10;Descripción generada automáticamente">
            <a:extLst>
              <a:ext uri="{FF2B5EF4-FFF2-40B4-BE49-F238E27FC236}">
                <a16:creationId xmlns:a16="http://schemas.microsoft.com/office/drawing/2014/main" id="{C3383C43-25B9-1653-8609-F133B9421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2086" y="2047114"/>
            <a:ext cx="2456709" cy="237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24319C1-0399-4B94-6188-DD03532944C4}"/>
              </a:ext>
            </a:extLst>
          </p:cNvPr>
          <p:cNvSpPr txBox="1"/>
          <p:nvPr/>
        </p:nvSpPr>
        <p:spPr>
          <a:xfrm>
            <a:off x="4085303" y="4293835"/>
            <a:ext cx="456788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" dirty="0"/>
              <a:t>Ingeniería Informática. Tecnologías Informáticas</a:t>
            </a:r>
          </a:p>
          <a:p>
            <a:r>
              <a:rPr lang="es-ES" sz="1500" dirty="0"/>
              <a:t>Curso 2022/23</a:t>
            </a:r>
          </a:p>
          <a:p>
            <a:r>
              <a:rPr lang="es-ES" sz="1500" dirty="0"/>
              <a:t>Tercera Convocatoria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3C7E68E-2C76-2703-F328-B37A7509335E}"/>
              </a:ext>
            </a:extLst>
          </p:cNvPr>
          <p:cNvSpPr txBox="1"/>
          <p:nvPr/>
        </p:nvSpPr>
        <p:spPr>
          <a:xfrm>
            <a:off x="4085304" y="3515921"/>
            <a:ext cx="42270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" dirty="0"/>
              <a:t>Autor: Antonio Carranza Barroso</a:t>
            </a:r>
          </a:p>
          <a:p>
            <a:r>
              <a:rPr lang="es-ES" sz="1500" dirty="0"/>
              <a:t>Tutor: Sergio Segura Rueda</a:t>
            </a:r>
          </a:p>
        </p:txBody>
      </p:sp>
    </p:spTree>
    <p:extLst>
      <p:ext uri="{BB962C8B-B14F-4D97-AF65-F5344CB8AC3E}">
        <p14:creationId xmlns:p14="http://schemas.microsoft.com/office/powerpoint/2010/main" val="1147318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5631035-A5A7-FD4F-93BF-33F25E8CEC8B}"/>
              </a:ext>
            </a:extLst>
          </p:cNvPr>
          <p:cNvSpPr txBox="1"/>
          <p:nvPr/>
        </p:nvSpPr>
        <p:spPr>
          <a:xfrm>
            <a:off x="610362" y="1248156"/>
            <a:ext cx="43548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Requisitos</a:t>
            </a:r>
            <a:endParaRPr lang="es-ES" sz="1350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4DB7BB08-46F1-D211-3EF4-B5527436E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456210"/>
              </p:ext>
            </p:extLst>
          </p:nvPr>
        </p:nvGraphicFramePr>
        <p:xfrm>
          <a:off x="900684" y="2404087"/>
          <a:ext cx="7342631" cy="2295929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342631">
                  <a:extLst>
                    <a:ext uri="{9D8B030D-6E8A-4147-A177-3AD203B41FA5}">
                      <a16:colId xmlns:a16="http://schemas.microsoft.com/office/drawing/2014/main" val="3587264778"/>
                    </a:ext>
                  </a:extLst>
                </a:gridCol>
              </a:tblGrid>
              <a:tr h="506360">
                <a:tc>
                  <a:txBody>
                    <a:bodyPr/>
                    <a:lstStyle/>
                    <a:p>
                      <a:r>
                        <a:rPr lang="es-ES" dirty="0"/>
                        <a:t>Sprint 1: </a:t>
                      </a:r>
                      <a:r>
                        <a:rPr lang="es-ES" b="0" dirty="0"/>
                        <a:t>Buscar fuentes de datos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416418"/>
                  </a:ext>
                </a:extLst>
              </a:tr>
              <a:tr h="509409">
                <a:tc>
                  <a:txBody>
                    <a:bodyPr/>
                    <a:lstStyle/>
                    <a:p>
                      <a:r>
                        <a:rPr lang="es-ES" b="1" dirty="0"/>
                        <a:t>Sprint 2: </a:t>
                      </a:r>
                      <a:r>
                        <a:rPr lang="es-ES" b="0" dirty="0"/>
                        <a:t>Implementar integración de datos con </a:t>
                      </a:r>
                      <a:r>
                        <a:rPr lang="es-ES" b="0" dirty="0" err="1"/>
                        <a:t>Denodo</a:t>
                      </a:r>
                      <a:r>
                        <a:rPr lang="es-ES" b="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873711"/>
                  </a:ext>
                </a:extLst>
              </a:tr>
              <a:tr h="704088">
                <a:tc>
                  <a:txBody>
                    <a:bodyPr/>
                    <a:lstStyle/>
                    <a:p>
                      <a:r>
                        <a:rPr lang="es-ES" b="1" dirty="0"/>
                        <a:t>Sprint 3: </a:t>
                      </a:r>
                      <a:r>
                        <a:rPr lang="es-ES" b="0" dirty="0"/>
                        <a:t>Diseño de transformaciones y lógica de extracción de la información.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354151"/>
                  </a:ext>
                </a:extLst>
              </a:tr>
              <a:tr h="576072">
                <a:tc>
                  <a:txBody>
                    <a:bodyPr/>
                    <a:lstStyle/>
                    <a:p>
                      <a:r>
                        <a:rPr lang="es-ES" b="1" dirty="0"/>
                        <a:t>Sprint 4: </a:t>
                      </a:r>
                      <a:r>
                        <a:rPr lang="es-ES" b="0" dirty="0"/>
                        <a:t>Construcción de modelo para interpretación de la información.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7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326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7FA7A80-6C03-5FCF-B491-A6D0E91CF3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36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DISEÑO</a:t>
            </a:r>
            <a:endParaRPr lang="es-ES" sz="5400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0D23EA03-C000-AD8D-CD36-D32A44CC45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7663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5631035-A5A7-FD4F-93BF-33F25E8CEC8B}"/>
              </a:ext>
            </a:extLst>
          </p:cNvPr>
          <p:cNvSpPr txBox="1"/>
          <p:nvPr/>
        </p:nvSpPr>
        <p:spPr>
          <a:xfrm>
            <a:off x="610362" y="1248156"/>
            <a:ext cx="51160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Diseño | Vista general</a:t>
            </a:r>
            <a:endParaRPr lang="es-ES" sz="1350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56A0269A-7A1C-1E90-B50B-FC0A53C9B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387" y="1802154"/>
            <a:ext cx="3667226" cy="518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91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5631035-A5A7-FD4F-93BF-33F25E8CEC8B}"/>
              </a:ext>
            </a:extLst>
          </p:cNvPr>
          <p:cNvSpPr txBox="1"/>
          <p:nvPr/>
        </p:nvSpPr>
        <p:spPr>
          <a:xfrm>
            <a:off x="610362" y="1248156"/>
            <a:ext cx="43548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Diseño | Arquitectura</a:t>
            </a:r>
            <a:endParaRPr lang="es-ES" sz="1350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9F49F3CF-22EC-F734-6DD8-B7052C0DF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895" y="2015457"/>
            <a:ext cx="5192753" cy="447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1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5631035-A5A7-FD4F-93BF-33F25E8CEC8B}"/>
              </a:ext>
            </a:extLst>
          </p:cNvPr>
          <p:cNvSpPr txBox="1"/>
          <p:nvPr/>
        </p:nvSpPr>
        <p:spPr>
          <a:xfrm>
            <a:off x="610362" y="1248156"/>
            <a:ext cx="51160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Diseño | Modelo de diseño</a:t>
            </a:r>
            <a:endParaRPr lang="es-ES" sz="1350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6D589520-348B-39C2-9936-A6DCEDCD7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260" y="1802154"/>
            <a:ext cx="6795931" cy="465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1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7FA7A80-6C03-5FCF-B491-A6D0E91CF3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36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IMPLEMENTACIÓN</a:t>
            </a:r>
            <a:endParaRPr lang="es-ES" sz="5400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0D23EA03-C000-AD8D-CD36-D32A44CC45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0256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5631035-A5A7-FD4F-93BF-33F25E8CEC8B}"/>
              </a:ext>
            </a:extLst>
          </p:cNvPr>
          <p:cNvSpPr txBox="1"/>
          <p:nvPr/>
        </p:nvSpPr>
        <p:spPr>
          <a:xfrm>
            <a:off x="610362" y="1248156"/>
            <a:ext cx="51160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Implementación</a:t>
            </a:r>
            <a:endParaRPr lang="es-ES" sz="1350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pic>
        <p:nvPicPr>
          <p:cNvPr id="7" name="Imagen 6" descr="Logotipo&#10;&#10;Descripción generada automáticamente">
            <a:extLst>
              <a:ext uri="{FF2B5EF4-FFF2-40B4-BE49-F238E27FC236}">
                <a16:creationId xmlns:a16="http://schemas.microsoft.com/office/drawing/2014/main" id="{62075D3C-E050-DCF6-0B3C-D74A43C7E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47035" y="3005961"/>
            <a:ext cx="3189806" cy="846078"/>
          </a:xfrm>
          <a:prstGeom prst="rect">
            <a:avLst/>
          </a:prstGeom>
        </p:spPr>
      </p:pic>
      <p:pic>
        <p:nvPicPr>
          <p:cNvPr id="9" name="Imagen 8" descr="Forma&#10;&#10;Descripción generada automáticamente con confianza media">
            <a:extLst>
              <a:ext uri="{FF2B5EF4-FFF2-40B4-BE49-F238E27FC236}">
                <a16:creationId xmlns:a16="http://schemas.microsoft.com/office/drawing/2014/main" id="{418C46D6-C6F2-F6D3-61B6-0232BFCF1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90658" y="3005961"/>
            <a:ext cx="3175991" cy="84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43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7FA7A80-6C03-5FCF-B491-A6D0E91CF3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36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DEMO</a:t>
            </a:r>
            <a:endParaRPr lang="es-ES" sz="5400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0D23EA03-C000-AD8D-CD36-D32A44CC45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5640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5631035-A5A7-FD4F-93BF-33F25E8CEC8B}"/>
              </a:ext>
            </a:extLst>
          </p:cNvPr>
          <p:cNvSpPr txBox="1"/>
          <p:nvPr/>
        </p:nvSpPr>
        <p:spPr>
          <a:xfrm>
            <a:off x="610362" y="1248156"/>
            <a:ext cx="43548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Demo</a:t>
            </a:r>
            <a:endParaRPr lang="es-ES" sz="1350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pic>
        <p:nvPicPr>
          <p:cNvPr id="3" name="Vídeo sin título ‐ Hecho con Clipchamp (1)">
            <a:hlinkClick r:id="" action="ppaction://media"/>
            <a:extLst>
              <a:ext uri="{FF2B5EF4-FFF2-40B4-BE49-F238E27FC236}">
                <a16:creationId xmlns:a16="http://schemas.microsoft.com/office/drawing/2014/main" id="{BC2311A9-42F5-1E24-6890-A930D50B39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0272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26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7FA7A80-6C03-5FCF-B491-A6D0E91CF3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VIRTUALIZACIÓN DE DATOS VS OTRAS TÉCNICAS</a:t>
            </a:r>
            <a:endParaRPr lang="es-ES" sz="5400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0D23EA03-C000-AD8D-CD36-D32A44CC45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493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4A5E8E-9884-2AC8-63F0-8D8DB66673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1131094"/>
            <a:ext cx="7886700" cy="994172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algn="l"/>
            <a:r>
              <a:rPr lang="en-US" sz="4050" b="1" dirty="0" err="1"/>
              <a:t>Contenido</a:t>
            </a:r>
            <a:endParaRPr lang="en-US" sz="4050" b="1" dirty="0"/>
          </a:p>
        </p:txBody>
      </p:sp>
      <p:sp>
        <p:nvSpPr>
          <p:cNvPr id="17" name="Shape 683">
            <a:extLst>
              <a:ext uri="{FF2B5EF4-FFF2-40B4-BE49-F238E27FC236}">
                <a16:creationId xmlns:a16="http://schemas.microsoft.com/office/drawing/2014/main" id="{A367D97A-A7FC-BC29-7203-23EE64C48379}"/>
              </a:ext>
            </a:extLst>
          </p:cNvPr>
          <p:cNvSpPr/>
          <p:nvPr/>
        </p:nvSpPr>
        <p:spPr>
          <a:xfrm>
            <a:off x="628650" y="2304288"/>
            <a:ext cx="7886700" cy="31889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68580" tIns="34290" rIns="68580" bIns="34290" numCol="1" rtlCol="0">
            <a:normAutofit/>
          </a:bodyPr>
          <a:lstStyle>
            <a:lvl1pPr>
              <a:defRPr sz="3200">
                <a:latin typeface="Lato Semibold"/>
                <a:ea typeface="Lato Semibold"/>
                <a:cs typeface="Lato Semibold"/>
                <a:sym typeface="Lato Semibold"/>
              </a:defRPr>
            </a:lvl1pPr>
          </a:lstStyle>
          <a:p>
            <a:pPr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650" dirty="0" err="1">
                <a:latin typeface="+mn-lt"/>
                <a:ea typeface="+mn-ea"/>
                <a:cs typeface="+mn-cs"/>
              </a:rPr>
              <a:t>Introducción</a:t>
            </a:r>
            <a:endParaRPr lang="en-US" sz="1650" dirty="0">
              <a:latin typeface="+mn-lt"/>
              <a:ea typeface="+mn-ea"/>
              <a:cs typeface="+mn-cs"/>
            </a:endParaRPr>
          </a:p>
          <a:p>
            <a:pPr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650" dirty="0" err="1">
                <a:latin typeface="+mn-lt"/>
                <a:ea typeface="+mn-ea"/>
                <a:cs typeface="+mn-cs"/>
              </a:rPr>
              <a:t>Requisitos</a:t>
            </a:r>
            <a:endParaRPr lang="en-US" sz="1650" dirty="0">
              <a:latin typeface="+mn-lt"/>
              <a:ea typeface="+mn-ea"/>
              <a:cs typeface="+mn-cs"/>
            </a:endParaRPr>
          </a:p>
          <a:p>
            <a:pPr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650" dirty="0" err="1">
                <a:latin typeface="+mn-lt"/>
                <a:ea typeface="+mn-ea"/>
                <a:cs typeface="+mn-cs"/>
              </a:rPr>
              <a:t>Diseño</a:t>
            </a:r>
            <a:endParaRPr lang="en-US" sz="1650" dirty="0">
              <a:latin typeface="+mn-lt"/>
              <a:ea typeface="+mn-ea"/>
              <a:cs typeface="+mn-cs"/>
            </a:endParaRPr>
          </a:p>
          <a:p>
            <a:pPr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650" dirty="0" err="1">
                <a:latin typeface="+mn-lt"/>
                <a:ea typeface="+mn-ea"/>
                <a:cs typeface="+mn-cs"/>
              </a:rPr>
              <a:t>Implementación</a:t>
            </a:r>
            <a:endParaRPr lang="en-US" sz="1650" dirty="0">
              <a:latin typeface="+mn-lt"/>
              <a:ea typeface="+mn-ea"/>
              <a:cs typeface="+mn-cs"/>
            </a:endParaRPr>
          </a:p>
          <a:p>
            <a:pPr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650" dirty="0">
                <a:latin typeface="+mn-lt"/>
                <a:ea typeface="+mn-ea"/>
                <a:cs typeface="+mn-cs"/>
              </a:rPr>
              <a:t>Demo</a:t>
            </a:r>
          </a:p>
          <a:p>
            <a:pPr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650" dirty="0" err="1">
                <a:latin typeface="+mn-lt"/>
                <a:ea typeface="+mn-ea"/>
                <a:cs typeface="+mn-cs"/>
              </a:rPr>
              <a:t>Virtualización</a:t>
            </a:r>
            <a:r>
              <a:rPr lang="en-US" sz="1650" dirty="0">
                <a:latin typeface="+mn-lt"/>
                <a:ea typeface="+mn-ea"/>
                <a:cs typeface="+mn-cs"/>
              </a:rPr>
              <a:t> </a:t>
            </a:r>
            <a:r>
              <a:rPr lang="en-US" sz="1650" dirty="0" err="1">
                <a:latin typeface="+mn-lt"/>
                <a:ea typeface="+mn-ea"/>
                <a:cs typeface="+mn-cs"/>
              </a:rPr>
              <a:t>datos</a:t>
            </a:r>
            <a:r>
              <a:rPr lang="en-US" sz="1650" dirty="0">
                <a:latin typeface="+mn-lt"/>
                <a:ea typeface="+mn-ea"/>
                <a:cs typeface="+mn-cs"/>
              </a:rPr>
              <a:t> vs </a:t>
            </a:r>
            <a:r>
              <a:rPr lang="en-US" sz="1650" dirty="0" err="1">
                <a:latin typeface="+mn-lt"/>
                <a:ea typeface="+mn-ea"/>
                <a:cs typeface="+mn-cs"/>
              </a:rPr>
              <a:t>otras</a:t>
            </a:r>
            <a:r>
              <a:rPr lang="en-US" sz="1650" dirty="0">
                <a:latin typeface="+mn-lt"/>
                <a:ea typeface="+mn-ea"/>
                <a:cs typeface="+mn-cs"/>
              </a:rPr>
              <a:t> </a:t>
            </a:r>
            <a:r>
              <a:rPr lang="en-US" sz="1650" dirty="0" err="1">
                <a:latin typeface="+mn-lt"/>
                <a:ea typeface="+mn-ea"/>
                <a:cs typeface="+mn-cs"/>
              </a:rPr>
              <a:t>técnicas</a:t>
            </a:r>
            <a:endParaRPr lang="en-US" sz="1650" dirty="0">
              <a:latin typeface="+mn-lt"/>
              <a:ea typeface="+mn-ea"/>
              <a:cs typeface="+mn-cs"/>
            </a:endParaRPr>
          </a:p>
          <a:p>
            <a:pPr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650" dirty="0" err="1">
                <a:latin typeface="+mn-lt"/>
                <a:ea typeface="+mn-ea"/>
                <a:cs typeface="+mn-cs"/>
              </a:rPr>
              <a:t>Pruebas</a:t>
            </a:r>
            <a:endParaRPr lang="en-US" sz="1650" dirty="0">
              <a:latin typeface="+mn-lt"/>
              <a:ea typeface="+mn-ea"/>
              <a:cs typeface="+mn-cs"/>
            </a:endParaRPr>
          </a:p>
          <a:p>
            <a:pPr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650" dirty="0" err="1">
                <a:latin typeface="+mn-lt"/>
                <a:ea typeface="+mn-ea"/>
                <a:cs typeface="+mn-cs"/>
              </a:rPr>
              <a:t>Planificación</a:t>
            </a:r>
            <a:endParaRPr lang="en-US" sz="1650" dirty="0">
              <a:latin typeface="+mn-lt"/>
              <a:ea typeface="+mn-ea"/>
              <a:cs typeface="+mn-cs"/>
            </a:endParaRPr>
          </a:p>
          <a:p>
            <a:pPr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650" dirty="0" err="1">
                <a:latin typeface="+mn-lt"/>
                <a:ea typeface="+mn-ea"/>
                <a:cs typeface="+mn-cs"/>
              </a:rPr>
              <a:t>Conclusiones</a:t>
            </a:r>
            <a:endParaRPr lang="en-US" sz="1650" dirty="0">
              <a:latin typeface="+mn-lt"/>
              <a:ea typeface="+mn-ea"/>
              <a:cs typeface="+mn-cs"/>
            </a:endParaRPr>
          </a:p>
          <a:p>
            <a:pPr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sz="1650" dirty="0">
              <a:latin typeface="+mn-lt"/>
              <a:ea typeface="+mn-ea"/>
              <a:cs typeface="+mn-cs"/>
            </a:endParaRPr>
          </a:p>
          <a:p>
            <a:pPr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sz="1650" dirty="0">
              <a:latin typeface="+mn-lt"/>
              <a:ea typeface="+mn-ea"/>
              <a:cs typeface="+mn-cs"/>
            </a:endParaRPr>
          </a:p>
          <a:p>
            <a:pPr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sz="1650" dirty="0">
              <a:latin typeface="+mn-lt"/>
              <a:ea typeface="+mn-ea"/>
              <a:cs typeface="+mn-cs"/>
            </a:endParaRPr>
          </a:p>
          <a:p>
            <a:pPr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sz="1650" dirty="0">
              <a:latin typeface="+mn-lt"/>
              <a:ea typeface="+mn-ea"/>
              <a:cs typeface="+mn-cs"/>
            </a:endParaRPr>
          </a:p>
          <a:p>
            <a:pPr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sz="1650" dirty="0">
              <a:latin typeface="+mn-lt"/>
              <a:ea typeface="+mn-ea"/>
              <a:cs typeface="+mn-cs"/>
            </a:endParaRPr>
          </a:p>
          <a:p>
            <a:pPr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sz="1650" dirty="0">
              <a:latin typeface="+mn-lt"/>
              <a:ea typeface="+mn-ea"/>
              <a:cs typeface="+mn-cs"/>
            </a:endParaRPr>
          </a:p>
          <a:p>
            <a:pPr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sz="1650" dirty="0">
              <a:latin typeface="+mn-lt"/>
              <a:ea typeface="+mn-ea"/>
              <a:cs typeface="+mn-cs"/>
            </a:endParaRPr>
          </a:p>
          <a:p>
            <a:pPr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sz="1650" dirty="0">
              <a:latin typeface="+mn-lt"/>
              <a:ea typeface="+mn-ea"/>
              <a:cs typeface="+mn-cs"/>
            </a:endParaRPr>
          </a:p>
          <a:p>
            <a:pPr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sz="1650" dirty="0">
              <a:latin typeface="+mn-lt"/>
              <a:ea typeface="+mn-ea"/>
              <a:cs typeface="+mn-cs"/>
            </a:endParaRPr>
          </a:p>
          <a:p>
            <a:pPr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sz="1650" dirty="0">
              <a:latin typeface="+mn-lt"/>
              <a:ea typeface="+mn-ea"/>
              <a:cs typeface="+mn-cs"/>
            </a:endParaRPr>
          </a:p>
          <a:p>
            <a:pPr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sz="1650" dirty="0">
              <a:latin typeface="+mn-lt"/>
              <a:ea typeface="+mn-ea"/>
              <a:cs typeface="+mn-cs"/>
            </a:endParaRPr>
          </a:p>
          <a:p>
            <a:pPr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sz="165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6829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5631035-A5A7-FD4F-93BF-33F25E8CEC8B}"/>
              </a:ext>
            </a:extLst>
          </p:cNvPr>
          <p:cNvSpPr txBox="1"/>
          <p:nvPr/>
        </p:nvSpPr>
        <p:spPr>
          <a:xfrm>
            <a:off x="610362" y="1248156"/>
            <a:ext cx="82776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Virtualización</a:t>
            </a:r>
            <a:r>
              <a:rPr lang="en-US" sz="30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 de </a:t>
            </a:r>
            <a:r>
              <a:rPr lang="en-US" sz="3000" dirty="0" err="1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datos</a:t>
            </a:r>
            <a:r>
              <a:rPr lang="en-US" sz="30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 vs </a:t>
            </a:r>
            <a:r>
              <a:rPr lang="en-US" sz="3000" dirty="0" err="1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otras</a:t>
            </a:r>
            <a:r>
              <a:rPr lang="en-US" sz="30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 </a:t>
            </a:r>
            <a:r>
              <a:rPr lang="en-US" sz="3000" dirty="0" err="1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técnicas</a:t>
            </a:r>
            <a:endParaRPr lang="es-ES" sz="1350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D59D66D9-12BE-1D19-0110-22724E9C6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453018"/>
              </p:ext>
            </p:extLst>
          </p:nvPr>
        </p:nvGraphicFramePr>
        <p:xfrm>
          <a:off x="708088" y="2507488"/>
          <a:ext cx="7727824" cy="310235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931956">
                  <a:extLst>
                    <a:ext uri="{9D8B030D-6E8A-4147-A177-3AD203B41FA5}">
                      <a16:colId xmlns:a16="http://schemas.microsoft.com/office/drawing/2014/main" val="272835281"/>
                    </a:ext>
                  </a:extLst>
                </a:gridCol>
                <a:gridCol w="1931956">
                  <a:extLst>
                    <a:ext uri="{9D8B030D-6E8A-4147-A177-3AD203B41FA5}">
                      <a16:colId xmlns:a16="http://schemas.microsoft.com/office/drawing/2014/main" val="1990017735"/>
                    </a:ext>
                  </a:extLst>
                </a:gridCol>
                <a:gridCol w="1931956">
                  <a:extLst>
                    <a:ext uri="{9D8B030D-6E8A-4147-A177-3AD203B41FA5}">
                      <a16:colId xmlns:a16="http://schemas.microsoft.com/office/drawing/2014/main" val="931063970"/>
                    </a:ext>
                  </a:extLst>
                </a:gridCol>
                <a:gridCol w="1931956">
                  <a:extLst>
                    <a:ext uri="{9D8B030D-6E8A-4147-A177-3AD203B41FA5}">
                      <a16:colId xmlns:a16="http://schemas.microsoft.com/office/drawing/2014/main" val="1088720939"/>
                    </a:ext>
                  </a:extLst>
                </a:gridCol>
              </a:tblGrid>
              <a:tr h="573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Virtualización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Procesos ETL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Procesos ELT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066802"/>
                  </a:ext>
                </a:extLst>
              </a:tr>
              <a:tr h="806996">
                <a:tc>
                  <a:txBody>
                    <a:bodyPr/>
                    <a:lstStyle/>
                    <a:p>
                      <a:r>
                        <a:rPr lang="es-ES" dirty="0"/>
                        <a:t>Movimiento de datos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dirty="0"/>
                        <a:t>X</a:t>
                      </a:r>
                    </a:p>
                    <a:p>
                      <a:pPr algn="ctr"/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0150"/>
                  </a:ext>
                </a:extLst>
              </a:tr>
              <a:tr h="573840">
                <a:tc>
                  <a:txBody>
                    <a:bodyPr/>
                    <a:lstStyle/>
                    <a:p>
                      <a:r>
                        <a:rPr lang="es-ES" dirty="0"/>
                        <a:t>Velocidad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19567"/>
                  </a:ext>
                </a:extLst>
              </a:tr>
              <a:tr h="573840">
                <a:tc>
                  <a:txBody>
                    <a:bodyPr/>
                    <a:lstStyle/>
                    <a:p>
                      <a:r>
                        <a:rPr lang="es-ES" dirty="0"/>
                        <a:t>Coste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315475"/>
                  </a:ext>
                </a:extLst>
              </a:tr>
              <a:tr h="573840">
                <a:tc>
                  <a:txBody>
                    <a:bodyPr/>
                    <a:lstStyle/>
                    <a:p>
                      <a:r>
                        <a:rPr lang="es-ES" dirty="0"/>
                        <a:t>Almacén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749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3257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7FA7A80-6C03-5FCF-B491-A6D0E91CF3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36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PRUEBAS</a:t>
            </a:r>
            <a:endParaRPr lang="es-ES" sz="5400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0D23EA03-C000-AD8D-CD36-D32A44CC45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0678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5631035-A5A7-FD4F-93BF-33F25E8CEC8B}"/>
              </a:ext>
            </a:extLst>
          </p:cNvPr>
          <p:cNvSpPr txBox="1"/>
          <p:nvPr/>
        </p:nvSpPr>
        <p:spPr>
          <a:xfrm>
            <a:off x="610362" y="1248156"/>
            <a:ext cx="43548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Pruebas</a:t>
            </a:r>
            <a:endParaRPr lang="es-ES" sz="1350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0481D52-AFD8-8377-D8F4-7D3F671048D5}"/>
              </a:ext>
            </a:extLst>
          </p:cNvPr>
          <p:cNvSpPr txBox="1"/>
          <p:nvPr/>
        </p:nvSpPr>
        <p:spPr>
          <a:xfrm>
            <a:off x="595273" y="2044507"/>
            <a:ext cx="7579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10 Pruebas manuales documentadas, y, además todas ellas incluyen un enlace a  YouTube.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7BAD8F8A-8599-B12B-4EFD-B0398FEE6F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34736"/>
              </p:ext>
            </p:extLst>
          </p:nvPr>
        </p:nvGraphicFramePr>
        <p:xfrm>
          <a:off x="595273" y="2933192"/>
          <a:ext cx="7579462" cy="23926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261334">
                  <a:extLst>
                    <a:ext uri="{9D8B030D-6E8A-4147-A177-3AD203B41FA5}">
                      <a16:colId xmlns:a16="http://schemas.microsoft.com/office/drawing/2014/main" val="2910314869"/>
                    </a:ext>
                  </a:extLst>
                </a:gridCol>
                <a:gridCol w="5318128">
                  <a:extLst>
                    <a:ext uri="{9D8B030D-6E8A-4147-A177-3AD203B41FA5}">
                      <a16:colId xmlns:a16="http://schemas.microsoft.com/office/drawing/2014/main" val="1936114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ID prueba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P-008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82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Requisito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RF005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90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Descripción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Se realizará una prueba para filtrar los proyectos por año y lenguaje.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565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Resultado Esperado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Proyectos con el año del campo </a:t>
                      </a:r>
                      <a:r>
                        <a:rPr lang="es-ES" dirty="0" err="1"/>
                        <a:t>fecha_creación</a:t>
                      </a:r>
                      <a:r>
                        <a:rPr lang="es-ES" dirty="0"/>
                        <a:t> igual a 2016 y que el campo lenguaje sea HTML.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352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Estado de la prueba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Exitoso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334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3746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7FA7A80-6C03-5FCF-B491-A6D0E91CF3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36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PLANIFICACIÓN</a:t>
            </a:r>
            <a:endParaRPr lang="es-ES" sz="5400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0D23EA03-C000-AD8D-CD36-D32A44CC45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9345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5631035-A5A7-FD4F-93BF-33F25E8CEC8B}"/>
              </a:ext>
            </a:extLst>
          </p:cNvPr>
          <p:cNvSpPr txBox="1"/>
          <p:nvPr/>
        </p:nvSpPr>
        <p:spPr>
          <a:xfrm>
            <a:off x="610362" y="1248156"/>
            <a:ext cx="43548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Planificación</a:t>
            </a:r>
            <a:endParaRPr lang="es-ES" sz="1350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18" name="12 Rectángulo redondeado">
            <a:extLst>
              <a:ext uri="{FF2B5EF4-FFF2-40B4-BE49-F238E27FC236}">
                <a16:creationId xmlns:a16="http://schemas.microsoft.com/office/drawing/2014/main" id="{0AA71853-0645-0513-E2AE-58474C49A21E}"/>
              </a:ext>
            </a:extLst>
          </p:cNvPr>
          <p:cNvSpPr/>
          <p:nvPr/>
        </p:nvSpPr>
        <p:spPr>
          <a:xfrm>
            <a:off x="2787778" y="2627186"/>
            <a:ext cx="3588539" cy="980740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 sz="900" dirty="0"/>
          </a:p>
        </p:txBody>
      </p:sp>
      <p:sp>
        <p:nvSpPr>
          <p:cNvPr id="19" name="2 Marcador de contenido">
            <a:extLst>
              <a:ext uri="{FF2B5EF4-FFF2-40B4-BE49-F238E27FC236}">
                <a16:creationId xmlns:a16="http://schemas.microsoft.com/office/drawing/2014/main" id="{0A0C55A7-BE7B-9B5C-C39D-DF67BEBD3553}"/>
              </a:ext>
            </a:extLst>
          </p:cNvPr>
          <p:cNvSpPr>
            <a:spLocks noGrp="1"/>
          </p:cNvSpPr>
          <p:nvPr/>
        </p:nvSpPr>
        <p:spPr>
          <a:xfrm>
            <a:off x="1648624" y="3043243"/>
            <a:ext cx="1072790" cy="385757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s-ES" sz="2400" dirty="0"/>
              <a:t>Tiempo</a:t>
            </a:r>
            <a:endParaRPr lang="es-ES" sz="1800" dirty="0"/>
          </a:p>
        </p:txBody>
      </p:sp>
      <p:sp>
        <p:nvSpPr>
          <p:cNvPr id="20" name="13 Rectángulo redondeado">
            <a:extLst>
              <a:ext uri="{FF2B5EF4-FFF2-40B4-BE49-F238E27FC236}">
                <a16:creationId xmlns:a16="http://schemas.microsoft.com/office/drawing/2014/main" id="{C382D701-9196-4077-9A52-8364151593D2}"/>
              </a:ext>
            </a:extLst>
          </p:cNvPr>
          <p:cNvSpPr/>
          <p:nvPr/>
        </p:nvSpPr>
        <p:spPr>
          <a:xfrm>
            <a:off x="2787778" y="4021932"/>
            <a:ext cx="3588539" cy="980740"/>
          </a:xfrm>
          <a:prstGeom prst="roundRect">
            <a:avLst/>
          </a:prstGeom>
          <a:solidFill>
            <a:srgbClr val="DD8111">
              <a:alpha val="37000"/>
            </a:srgb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 sz="900" dirty="0"/>
          </a:p>
        </p:txBody>
      </p:sp>
      <p:sp>
        <p:nvSpPr>
          <p:cNvPr id="21" name="2 Marcador de contenido">
            <a:extLst>
              <a:ext uri="{FF2B5EF4-FFF2-40B4-BE49-F238E27FC236}">
                <a16:creationId xmlns:a16="http://schemas.microsoft.com/office/drawing/2014/main" id="{E249813D-E49E-A465-96FE-7A8EA94FE958}"/>
              </a:ext>
            </a:extLst>
          </p:cNvPr>
          <p:cNvSpPr txBox="1">
            <a:spLocks/>
          </p:cNvSpPr>
          <p:nvPr/>
        </p:nvSpPr>
        <p:spPr>
          <a:xfrm>
            <a:off x="1634620" y="4319422"/>
            <a:ext cx="1004597" cy="385757"/>
          </a:xfrm>
          <a:prstGeom prst="rect">
            <a:avLst/>
          </a:prstGeom>
        </p:spPr>
        <p:txBody>
          <a:bodyPr vert="horz" lIns="51435" tIns="25718" rIns="51435" bIns="25718" rtlCol="0">
            <a:normAutofit lnSpcReduction="10000"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2881" indent="-192881" algn="ctr" defTabSz="514350">
              <a:spcBef>
                <a:spcPct val="20000"/>
              </a:spcBef>
              <a:defRPr/>
            </a:pPr>
            <a:r>
              <a:rPr lang="es-ES" sz="2400" dirty="0"/>
              <a:t>Costes</a:t>
            </a:r>
          </a:p>
        </p:txBody>
      </p:sp>
      <p:sp>
        <p:nvSpPr>
          <p:cNvPr id="22" name="2 Marcador de contenido">
            <a:extLst>
              <a:ext uri="{FF2B5EF4-FFF2-40B4-BE49-F238E27FC236}">
                <a16:creationId xmlns:a16="http://schemas.microsoft.com/office/drawing/2014/main" id="{942FBD53-7F79-6D95-559B-71467A9B9CB0}"/>
              </a:ext>
            </a:extLst>
          </p:cNvPr>
          <p:cNvSpPr txBox="1">
            <a:spLocks/>
          </p:cNvSpPr>
          <p:nvPr/>
        </p:nvSpPr>
        <p:spPr>
          <a:xfrm>
            <a:off x="2707410" y="3006644"/>
            <a:ext cx="1647539" cy="282183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2881" indent="-192881" algn="ctr" defTabSz="514350">
              <a:spcBef>
                <a:spcPct val="20000"/>
              </a:spcBef>
              <a:defRPr/>
            </a:pPr>
            <a:r>
              <a:rPr lang="es-ES" sz="1500" dirty="0"/>
              <a:t>300 horas</a:t>
            </a:r>
          </a:p>
        </p:txBody>
      </p:sp>
      <p:sp>
        <p:nvSpPr>
          <p:cNvPr id="23" name="2 Marcador de contenido">
            <a:extLst>
              <a:ext uri="{FF2B5EF4-FFF2-40B4-BE49-F238E27FC236}">
                <a16:creationId xmlns:a16="http://schemas.microsoft.com/office/drawing/2014/main" id="{1A87D35F-28AC-F9E3-7F8C-9D3B68F7D0C0}"/>
              </a:ext>
            </a:extLst>
          </p:cNvPr>
          <p:cNvSpPr txBox="1">
            <a:spLocks/>
          </p:cNvSpPr>
          <p:nvPr/>
        </p:nvSpPr>
        <p:spPr>
          <a:xfrm>
            <a:off x="2696640" y="4200406"/>
            <a:ext cx="1647539" cy="426231"/>
          </a:xfrm>
          <a:prstGeom prst="rect">
            <a:avLst/>
          </a:prstGeom>
        </p:spPr>
        <p:txBody>
          <a:bodyPr vert="horz" lIns="51435" tIns="25718" rIns="51435" bIns="25718" rtlCol="0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2881" indent="-192881" algn="ctr" defTabSz="514350">
              <a:spcBef>
                <a:spcPct val="20000"/>
              </a:spcBef>
              <a:defRPr/>
            </a:pPr>
            <a:endParaRPr lang="es-ES" sz="450" dirty="0"/>
          </a:p>
          <a:p>
            <a:pPr marL="192881" indent="-192881" algn="ctr">
              <a:spcBef>
                <a:spcPct val="20000"/>
              </a:spcBef>
              <a:defRPr/>
            </a:pPr>
            <a:r>
              <a:rPr lang="es-ES" sz="1500" dirty="0"/>
              <a:t>25847,7€</a:t>
            </a:r>
          </a:p>
        </p:txBody>
      </p:sp>
      <p:sp>
        <p:nvSpPr>
          <p:cNvPr id="24" name="2 Marcador de contenido">
            <a:extLst>
              <a:ext uri="{FF2B5EF4-FFF2-40B4-BE49-F238E27FC236}">
                <a16:creationId xmlns:a16="http://schemas.microsoft.com/office/drawing/2014/main" id="{487FCC32-D929-2ED2-B8B4-CDC326C536A8}"/>
              </a:ext>
            </a:extLst>
          </p:cNvPr>
          <p:cNvSpPr txBox="1">
            <a:spLocks/>
          </p:cNvSpPr>
          <p:nvPr/>
        </p:nvSpPr>
        <p:spPr>
          <a:xfrm>
            <a:off x="3792374" y="3003820"/>
            <a:ext cx="1647539" cy="282183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2881" indent="-192881" algn="ctr" defTabSz="514350">
              <a:spcBef>
                <a:spcPct val="20000"/>
              </a:spcBef>
              <a:defRPr/>
            </a:pPr>
            <a:r>
              <a:rPr lang="es-ES" sz="1500" dirty="0"/>
              <a:t>327 horas</a:t>
            </a:r>
          </a:p>
        </p:txBody>
      </p:sp>
      <p:sp>
        <p:nvSpPr>
          <p:cNvPr id="25" name="2 Marcador de contenido">
            <a:extLst>
              <a:ext uri="{FF2B5EF4-FFF2-40B4-BE49-F238E27FC236}">
                <a16:creationId xmlns:a16="http://schemas.microsoft.com/office/drawing/2014/main" id="{28F27FEF-4BFD-AF0C-6B86-175B71901CE8}"/>
              </a:ext>
            </a:extLst>
          </p:cNvPr>
          <p:cNvSpPr txBox="1">
            <a:spLocks/>
          </p:cNvSpPr>
          <p:nvPr/>
        </p:nvSpPr>
        <p:spPr>
          <a:xfrm>
            <a:off x="4877339" y="3001967"/>
            <a:ext cx="1647539" cy="282183"/>
          </a:xfrm>
          <a:prstGeom prst="rect">
            <a:avLst/>
          </a:prstGeom>
        </p:spPr>
        <p:txBody>
          <a:bodyPr vert="horz" lIns="51435" tIns="25718" rIns="51435" bIns="25718" rtlCol="0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2881" indent="-192881" algn="ctr" defTabSz="514350">
              <a:spcBef>
                <a:spcPct val="20000"/>
              </a:spcBef>
              <a:defRPr/>
            </a:pPr>
            <a:r>
              <a:rPr lang="es-ES" sz="1500" b="1" dirty="0"/>
              <a:t>27 horas</a:t>
            </a:r>
          </a:p>
        </p:txBody>
      </p:sp>
      <p:sp>
        <p:nvSpPr>
          <p:cNvPr id="26" name="2 Marcador de contenido">
            <a:extLst>
              <a:ext uri="{FF2B5EF4-FFF2-40B4-BE49-F238E27FC236}">
                <a16:creationId xmlns:a16="http://schemas.microsoft.com/office/drawing/2014/main" id="{6A759C8E-31ED-6D58-B3E8-66EB18B0F8A5}"/>
              </a:ext>
            </a:extLst>
          </p:cNvPr>
          <p:cNvSpPr>
            <a:spLocks noGrp="1"/>
          </p:cNvSpPr>
          <p:nvPr/>
        </p:nvSpPr>
        <p:spPr>
          <a:xfrm>
            <a:off x="2963582" y="2229207"/>
            <a:ext cx="1034735" cy="385757"/>
          </a:xfrm>
          <a:prstGeom prst="rect">
            <a:avLst/>
          </a:prstGeom>
        </p:spPr>
        <p:txBody>
          <a:bodyPr vert="horz" lIns="51435" tIns="25718" rIns="51435" bIns="25718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s-ES" sz="1800" dirty="0"/>
              <a:t>Estimado</a:t>
            </a:r>
            <a:endParaRPr lang="es-ES" sz="1500" dirty="0"/>
          </a:p>
        </p:txBody>
      </p:sp>
      <p:sp>
        <p:nvSpPr>
          <p:cNvPr id="27" name="2 Marcador de contenido">
            <a:extLst>
              <a:ext uri="{FF2B5EF4-FFF2-40B4-BE49-F238E27FC236}">
                <a16:creationId xmlns:a16="http://schemas.microsoft.com/office/drawing/2014/main" id="{ABC74B59-E5A7-C760-ECE0-6A6CFD7C4BDC}"/>
              </a:ext>
            </a:extLst>
          </p:cNvPr>
          <p:cNvSpPr>
            <a:spLocks noGrp="1"/>
          </p:cNvSpPr>
          <p:nvPr/>
        </p:nvSpPr>
        <p:spPr>
          <a:xfrm>
            <a:off x="4174121" y="2241429"/>
            <a:ext cx="884045" cy="385757"/>
          </a:xfrm>
          <a:prstGeom prst="rect">
            <a:avLst/>
          </a:prstGeom>
        </p:spPr>
        <p:txBody>
          <a:bodyPr vert="horz" lIns="51435" tIns="25718" rIns="51435" bIns="25718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s-ES" sz="1800" dirty="0"/>
              <a:t>Real</a:t>
            </a:r>
          </a:p>
        </p:txBody>
      </p:sp>
      <p:sp>
        <p:nvSpPr>
          <p:cNvPr id="28" name="2 Marcador de contenido">
            <a:extLst>
              <a:ext uri="{FF2B5EF4-FFF2-40B4-BE49-F238E27FC236}">
                <a16:creationId xmlns:a16="http://schemas.microsoft.com/office/drawing/2014/main" id="{A56F8404-D359-A2C9-7539-6DAFC180ABC5}"/>
              </a:ext>
            </a:extLst>
          </p:cNvPr>
          <p:cNvSpPr>
            <a:spLocks noGrp="1"/>
          </p:cNvSpPr>
          <p:nvPr/>
        </p:nvSpPr>
        <p:spPr>
          <a:xfrm>
            <a:off x="5108395" y="2233836"/>
            <a:ext cx="1185425" cy="385757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s-ES" sz="1800" dirty="0"/>
              <a:t>Desviación</a:t>
            </a:r>
          </a:p>
        </p:txBody>
      </p:sp>
      <p:sp>
        <p:nvSpPr>
          <p:cNvPr id="29" name="2 Marcador de contenido">
            <a:extLst>
              <a:ext uri="{FF2B5EF4-FFF2-40B4-BE49-F238E27FC236}">
                <a16:creationId xmlns:a16="http://schemas.microsoft.com/office/drawing/2014/main" id="{2534B77A-0731-1D4C-41E4-1E6B93CD5A25}"/>
              </a:ext>
            </a:extLst>
          </p:cNvPr>
          <p:cNvSpPr txBox="1">
            <a:spLocks/>
          </p:cNvSpPr>
          <p:nvPr/>
        </p:nvSpPr>
        <p:spPr>
          <a:xfrm>
            <a:off x="3792374" y="4200406"/>
            <a:ext cx="1647539" cy="426231"/>
          </a:xfrm>
          <a:prstGeom prst="rect">
            <a:avLst/>
          </a:prstGeom>
        </p:spPr>
        <p:txBody>
          <a:bodyPr vert="horz" lIns="51435" tIns="25718" rIns="51435" bIns="25718" rtlCol="0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2881" indent="-192881" algn="ctr" defTabSz="514350">
              <a:spcBef>
                <a:spcPct val="20000"/>
              </a:spcBef>
              <a:defRPr/>
            </a:pPr>
            <a:endParaRPr lang="es-ES" sz="450" dirty="0"/>
          </a:p>
          <a:p>
            <a:pPr marL="192881" indent="-192881" algn="ctr">
              <a:spcBef>
                <a:spcPct val="20000"/>
              </a:spcBef>
              <a:defRPr/>
            </a:pPr>
            <a:r>
              <a:rPr lang="es-ES" sz="1500" dirty="0"/>
              <a:t>28591,56</a:t>
            </a:r>
          </a:p>
        </p:txBody>
      </p:sp>
      <p:sp>
        <p:nvSpPr>
          <p:cNvPr id="30" name="2 Marcador de contenido">
            <a:extLst>
              <a:ext uri="{FF2B5EF4-FFF2-40B4-BE49-F238E27FC236}">
                <a16:creationId xmlns:a16="http://schemas.microsoft.com/office/drawing/2014/main" id="{C956E5C8-BA41-AB17-A0D1-CE81F10B0284}"/>
              </a:ext>
            </a:extLst>
          </p:cNvPr>
          <p:cNvSpPr txBox="1">
            <a:spLocks/>
          </p:cNvSpPr>
          <p:nvPr/>
        </p:nvSpPr>
        <p:spPr>
          <a:xfrm>
            <a:off x="4859426" y="4200406"/>
            <a:ext cx="1647539" cy="426231"/>
          </a:xfrm>
          <a:prstGeom prst="rect">
            <a:avLst/>
          </a:prstGeom>
        </p:spPr>
        <p:txBody>
          <a:bodyPr vert="horz" lIns="51435" tIns="25718" rIns="51435" bIns="25718" rtlCol="0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2881" indent="-192881" algn="ctr" defTabSz="514350">
              <a:spcBef>
                <a:spcPct val="20000"/>
              </a:spcBef>
              <a:defRPr/>
            </a:pPr>
            <a:endParaRPr lang="es-ES" sz="450" dirty="0"/>
          </a:p>
          <a:p>
            <a:pPr marL="192881" indent="-192881" algn="ctr">
              <a:spcBef>
                <a:spcPct val="20000"/>
              </a:spcBef>
              <a:defRPr/>
            </a:pPr>
            <a:r>
              <a:rPr lang="es-ES" sz="1500" b="1" dirty="0"/>
              <a:t>2743,86€</a:t>
            </a:r>
          </a:p>
        </p:txBody>
      </p:sp>
    </p:spTree>
    <p:extLst>
      <p:ext uri="{BB962C8B-B14F-4D97-AF65-F5344CB8AC3E}">
        <p14:creationId xmlns:p14="http://schemas.microsoft.com/office/powerpoint/2010/main" val="3709655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7FA7A80-6C03-5FCF-B491-A6D0E91CF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2997" y="4058125"/>
            <a:ext cx="3604497" cy="972836"/>
          </a:xfrm>
        </p:spPr>
        <p:txBody>
          <a:bodyPr anchor="t">
            <a:normAutofit/>
          </a:bodyPr>
          <a:lstStyle/>
          <a:p>
            <a:pPr algn="l"/>
            <a:r>
              <a:rPr lang="es-ES" sz="3000" dirty="0">
                <a:solidFill>
                  <a:schemeClr val="tx2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CONCLUSIONES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0D23EA03-C000-AD8D-CD36-D32A44CC45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3225" y="3429000"/>
            <a:ext cx="3604268" cy="629123"/>
          </a:xfrm>
        </p:spPr>
        <p:txBody>
          <a:bodyPr anchor="b">
            <a:normAutofit/>
          </a:bodyPr>
          <a:lstStyle/>
          <a:p>
            <a:pPr algn="l"/>
            <a:endParaRPr lang="es-ES" sz="1500">
              <a:solidFill>
                <a:schemeClr val="tx2"/>
              </a:solidFill>
            </a:endParaRPr>
          </a:p>
        </p:txBody>
      </p:sp>
      <p:pic>
        <p:nvPicPr>
          <p:cNvPr id="9" name="Graphic 8" descr="Bombilla">
            <a:extLst>
              <a:ext uri="{FF2B5EF4-FFF2-40B4-BE49-F238E27FC236}">
                <a16:creationId xmlns:a16="http://schemas.microsoft.com/office/drawing/2014/main" id="{CF0FA107-A288-1204-7264-B149AB6EC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5353" y="2218740"/>
            <a:ext cx="3106320" cy="310632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53443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7FA7A80-6C03-5FCF-B491-A6D0E91CF3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36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INTRODUCCIÓN</a:t>
            </a:r>
            <a:endParaRPr lang="es-ES" sz="5400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0D23EA03-C000-AD8D-CD36-D32A44CC45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4288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edificio, torre, ave&#10;&#10;Descripción generada automáticamente">
            <a:extLst>
              <a:ext uri="{FF2B5EF4-FFF2-40B4-BE49-F238E27FC236}">
                <a16:creationId xmlns:a16="http://schemas.microsoft.com/office/drawing/2014/main" id="{1A7BBF68-5E4E-A27A-9508-1C40BFD22C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15" y="857251"/>
            <a:ext cx="9143985" cy="514349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5631035-A5A7-FD4F-93BF-33F25E8CEC8B}"/>
              </a:ext>
            </a:extLst>
          </p:cNvPr>
          <p:cNvSpPr txBox="1"/>
          <p:nvPr/>
        </p:nvSpPr>
        <p:spPr>
          <a:xfrm>
            <a:off x="628650" y="1699021"/>
            <a:ext cx="7886700" cy="2175389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sz="2700" b="1" dirty="0" err="1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Problema</a:t>
            </a:r>
            <a:endParaRPr lang="en-US" sz="3300" b="1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59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2543B9F6-7E73-CEFF-4A90-BE7B37F2A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0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Solución</a:t>
            </a:r>
            <a:endParaRPr lang="es-ES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3B2575C3-0A68-0353-90F3-33303AC9B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45" y="2053588"/>
            <a:ext cx="7178511" cy="367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42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2543B9F6-7E73-CEFF-4A90-BE7B37F2A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0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Solución</a:t>
            </a:r>
            <a:endParaRPr lang="es-ES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3B2575C3-0A68-0353-90F3-33303AC9B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45" y="2053588"/>
            <a:ext cx="7178511" cy="3673319"/>
          </a:xfrm>
          <a:prstGeom prst="rect">
            <a:avLst/>
          </a:prstGeom>
        </p:spPr>
      </p:pic>
      <p:pic>
        <p:nvPicPr>
          <p:cNvPr id="2" name="Imagen 1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7CB06EDF-3FE8-57CA-8F54-07AFE164D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951" y="1868563"/>
            <a:ext cx="6758556" cy="378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04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2543B9F6-7E73-CEFF-4A90-BE7B37F2A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0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Solución</a:t>
            </a:r>
            <a:endParaRPr lang="es-ES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3B2575C3-0A68-0353-90F3-33303AC9B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45" y="2053588"/>
            <a:ext cx="7178511" cy="3673319"/>
          </a:xfrm>
          <a:prstGeom prst="rect">
            <a:avLst/>
          </a:prstGeom>
        </p:spPr>
      </p:pic>
      <p:pic>
        <p:nvPicPr>
          <p:cNvPr id="2" name="Imagen 1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7CB06EDF-3FE8-57CA-8F54-07AFE164D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951" y="1868563"/>
            <a:ext cx="6758556" cy="3784791"/>
          </a:xfrm>
          <a:prstGeom prst="rect">
            <a:avLst/>
          </a:prstGeom>
        </p:spPr>
      </p:pic>
      <p:pic>
        <p:nvPicPr>
          <p:cNvPr id="4" name="Imagen 3" descr="Interfaz de usuario gráfica, Aplicación, Tabla&#10;&#10;Descripción generada automáticamente">
            <a:extLst>
              <a:ext uri="{FF2B5EF4-FFF2-40B4-BE49-F238E27FC236}">
                <a16:creationId xmlns:a16="http://schemas.microsoft.com/office/drawing/2014/main" id="{011E04D0-FDE2-4041-7D68-23016F9954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1" y="2004612"/>
            <a:ext cx="6255896" cy="351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06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7FA7A80-6C03-5FCF-B491-A6D0E91CF3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36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REQUISITOS</a:t>
            </a:r>
            <a:endParaRPr lang="es-ES" sz="5400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0D23EA03-C000-AD8D-CD36-D32A44CC45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4636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5631035-A5A7-FD4F-93BF-33F25E8CEC8B}"/>
              </a:ext>
            </a:extLst>
          </p:cNvPr>
          <p:cNvSpPr txBox="1"/>
          <p:nvPr/>
        </p:nvSpPr>
        <p:spPr>
          <a:xfrm>
            <a:off x="610362" y="1248156"/>
            <a:ext cx="43548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Requisitos</a:t>
            </a:r>
            <a:endParaRPr lang="es-ES" sz="1350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pic>
        <p:nvPicPr>
          <p:cNvPr id="3" name="Imagen 2" descr="Diagrama">
            <a:extLst>
              <a:ext uri="{FF2B5EF4-FFF2-40B4-BE49-F238E27FC236}">
                <a16:creationId xmlns:a16="http://schemas.microsoft.com/office/drawing/2014/main" id="{B1DB37A8-2F2A-6C42-E44A-4C2235FB0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24" y="1779070"/>
            <a:ext cx="7259352" cy="341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760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1151</TotalTime>
  <Words>227</Words>
  <Application>Microsoft Office PowerPoint</Application>
  <PresentationFormat>Presentación en pantalla (4:3)</PresentationFormat>
  <Paragraphs>93</Paragraphs>
  <Slides>25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Lato Semibold</vt:lpstr>
      <vt:lpstr>Tema de Office</vt:lpstr>
      <vt:lpstr>Minería de Repositorios mediante virtualización de datos con Denodo y Power BI</vt:lpstr>
      <vt:lpstr>Contenido</vt:lpstr>
      <vt:lpstr>INTRODUCCIÓN</vt:lpstr>
      <vt:lpstr>Presentación de PowerPoint</vt:lpstr>
      <vt:lpstr>Solución</vt:lpstr>
      <vt:lpstr>Solución</vt:lpstr>
      <vt:lpstr>Solución</vt:lpstr>
      <vt:lpstr>REQUISITOS</vt:lpstr>
      <vt:lpstr>Presentación de PowerPoint</vt:lpstr>
      <vt:lpstr>Presentación de PowerPoint</vt:lpstr>
      <vt:lpstr>DISEÑO</vt:lpstr>
      <vt:lpstr>Presentación de PowerPoint</vt:lpstr>
      <vt:lpstr>Presentación de PowerPoint</vt:lpstr>
      <vt:lpstr>Presentación de PowerPoint</vt:lpstr>
      <vt:lpstr>IMPLEMENTACIÓN</vt:lpstr>
      <vt:lpstr>Presentación de PowerPoint</vt:lpstr>
      <vt:lpstr>DEMO</vt:lpstr>
      <vt:lpstr>Presentación de PowerPoint</vt:lpstr>
      <vt:lpstr>VIRTUALIZACIÓN DE DATOS VS OTRAS TÉCNICAS</vt:lpstr>
      <vt:lpstr>Presentación de PowerPoint</vt:lpstr>
      <vt:lpstr>PRUEBAS</vt:lpstr>
      <vt:lpstr>Presentación de PowerPoint</vt:lpstr>
      <vt:lpstr>PLANIFICACIÓN</vt:lpstr>
      <vt:lpstr>Presentación de PowerPoint</vt:lpstr>
      <vt:lpstr>CONCLUSIONES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antonio carranza</dc:creator>
  <cp:lastModifiedBy>antonio carranza</cp:lastModifiedBy>
  <cp:revision>3</cp:revision>
  <dcterms:created xsi:type="dcterms:W3CDTF">2023-10-12T16:54:58Z</dcterms:created>
  <dcterms:modified xsi:type="dcterms:W3CDTF">2023-10-13T17:13:58Z</dcterms:modified>
</cp:coreProperties>
</file>